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D81"/>
    <a:srgbClr val="231815"/>
    <a:srgbClr val="FBC850"/>
    <a:srgbClr val="35B597"/>
    <a:srgbClr val="5EB7E8"/>
    <a:srgbClr val="595757"/>
    <a:srgbClr val="E40081"/>
    <a:srgbClr val="221814"/>
    <a:srgbClr val="C23C5B"/>
    <a:srgbClr val="751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184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799" cy="499011"/>
          </a:xfrm>
          <a:prstGeom prst="rect">
            <a:avLst/>
          </a:prstGeom>
        </p:spPr>
        <p:txBody>
          <a:bodyPr vert="horz" lIns="91880" tIns="45940" rIns="91880" bIns="4594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799" cy="499011"/>
          </a:xfrm>
          <a:prstGeom prst="rect">
            <a:avLst/>
          </a:prstGeom>
        </p:spPr>
        <p:txBody>
          <a:bodyPr vert="horz" lIns="91880" tIns="45940" rIns="91880" bIns="4594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939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0" tIns="45940" rIns="91880" bIns="459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4"/>
            <a:ext cx="5486400" cy="3916114"/>
          </a:xfrm>
          <a:prstGeom prst="rect">
            <a:avLst/>
          </a:prstGeom>
        </p:spPr>
        <p:txBody>
          <a:bodyPr vert="horz" lIns="91880" tIns="45940" rIns="91880" bIns="459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6680"/>
            <a:ext cx="2971799" cy="499010"/>
          </a:xfrm>
          <a:prstGeom prst="rect">
            <a:avLst/>
          </a:prstGeom>
        </p:spPr>
        <p:txBody>
          <a:bodyPr vert="horz" lIns="91880" tIns="45940" rIns="91880" bIns="4594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6" y="9446680"/>
            <a:ext cx="2971799" cy="499010"/>
          </a:xfrm>
          <a:prstGeom prst="rect">
            <a:avLst/>
          </a:prstGeom>
        </p:spPr>
        <p:txBody>
          <a:bodyPr vert="horz" lIns="91880" tIns="45940" rIns="91880" bIns="4594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1.pn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hyperlink" Target="mailto:Kyoto.kaiwashien@gmail.com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5" t="30438" r="11117" b="29852"/>
          <a:stretch/>
        </p:blipFill>
        <p:spPr bwMode="auto">
          <a:xfrm>
            <a:off x="-306694" y="-417691"/>
            <a:ext cx="8639033" cy="519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96" y="4745938"/>
            <a:ext cx="7789365" cy="6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9" y="9130828"/>
            <a:ext cx="1771984" cy="508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72" y="6969359"/>
            <a:ext cx="6861144" cy="211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32" y="4918447"/>
            <a:ext cx="180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390151" y="4337365"/>
            <a:ext cx="5245347" cy="408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55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あなただけのエンディングノートを作りましょう！</a:t>
            </a:r>
            <a:endParaRPr lang="zh-CN" altLang="en-US" sz="2055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31723" y="4961560"/>
            <a:ext cx="994183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[</a:t>
            </a:r>
            <a:r>
              <a:rPr lang="zh-CN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日 時</a:t>
            </a:r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]</a:t>
            </a:r>
            <a:endParaRPr lang="zh-CN" altLang="en-US" sz="1843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6889" y="4951494"/>
            <a:ext cx="4733988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43" dirty="0">
                <a:solidFill>
                  <a:srgbClr val="EC6D81"/>
                </a:solidFill>
                <a:latin typeface="+mj-ea"/>
                <a:ea typeface="+mj-ea"/>
              </a:rPr>
              <a:t>▶▶▶</a:t>
            </a:r>
            <a:r>
              <a:rPr lang="ja-JP" altLang="en-US" sz="1843" dirty="0">
                <a:latin typeface="HGPSoeiKakugothicUB" pitchFamily="34" charset="-128"/>
                <a:ea typeface="HGPSoeiKakugothicUB" pitchFamily="34" charset="-128"/>
              </a:rPr>
              <a:t>  令和</a:t>
            </a:r>
            <a:r>
              <a:rPr lang="en-US" altLang="ja-JP" sz="1843" dirty="0">
                <a:latin typeface="HGPSoeiKakugothicUB" pitchFamily="34" charset="-128"/>
                <a:ea typeface="HGPSoeiKakugothicUB" pitchFamily="34" charset="-128"/>
              </a:rPr>
              <a:t>5</a:t>
            </a:r>
            <a:r>
              <a:rPr lang="ja-JP" altLang="en-US" sz="1843" dirty="0">
                <a:latin typeface="HGPSoeiKakugothicUB" pitchFamily="34" charset="-128"/>
                <a:ea typeface="HGPSoeiKakugothicUB" pitchFamily="34" charset="-128"/>
              </a:rPr>
              <a:t>年</a:t>
            </a:r>
            <a:r>
              <a:rPr lang="en-US" altLang="ja-JP" sz="1800" dirty="0">
                <a:latin typeface="HGPSoeiKakugothicUB" pitchFamily="34" charset="-128"/>
                <a:ea typeface="HGPSoeiKakugothicUB" pitchFamily="34" charset="-128"/>
              </a:rPr>
              <a:t>3</a:t>
            </a:r>
            <a:r>
              <a:rPr lang="zh-CN" altLang="en-US" sz="18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月</a:t>
            </a:r>
            <a:r>
              <a:rPr lang="en-US" altLang="ja-JP" sz="18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26</a:t>
            </a:r>
            <a:r>
              <a:rPr lang="zh-CN" altLang="en-US" sz="18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日（</a:t>
            </a:r>
            <a:r>
              <a:rPr lang="ja-JP" altLang="en-US" sz="18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日</a:t>
            </a:r>
            <a:r>
              <a:rPr lang="zh-CN" altLang="en-US" sz="18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）</a:t>
            </a:r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1</a:t>
            </a:r>
            <a:r>
              <a:rPr lang="en-US" altLang="ja-JP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3</a:t>
            </a:r>
            <a:r>
              <a:rPr lang="zh-CN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：</a:t>
            </a:r>
            <a:r>
              <a:rPr lang="en-US" altLang="ja-JP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30</a:t>
            </a:r>
            <a:r>
              <a:rPr lang="zh-CN" altLang="en-US" sz="184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～</a:t>
            </a:r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16</a:t>
            </a:r>
            <a:r>
              <a:rPr lang="zh-CN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：</a:t>
            </a:r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00</a:t>
            </a:r>
            <a:endParaRPr lang="zh-CN" altLang="en-US" sz="1843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6889" y="5440886"/>
            <a:ext cx="3859512" cy="1521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843" dirty="0">
                <a:solidFill>
                  <a:srgbClr val="EC6D81"/>
                </a:solidFill>
                <a:latin typeface="+mj-ea"/>
              </a:rPr>
              <a:t>▶▶▶</a:t>
            </a:r>
            <a:r>
              <a:rPr lang="ja-JP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  京都市地域リハビリテーション</a:t>
            </a:r>
            <a:endParaRPr lang="en-US" altLang="ja-JP" sz="1843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　　　 推進センター　</a:t>
            </a:r>
            <a:r>
              <a:rPr lang="en-US" altLang="ja-JP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1</a:t>
            </a:r>
            <a:r>
              <a:rPr lang="ja-JP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階　研修室</a:t>
            </a: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      　　　　　　　 （京都市中京区壬生仙念町</a:t>
            </a:r>
            <a:r>
              <a:rPr lang="en-US" altLang="ja-JP" sz="13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30</a:t>
            </a:r>
            <a:r>
              <a:rPr lang="ja-JP" altLang="en-US" sz="13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）</a:t>
            </a:r>
            <a:endParaRPr lang="en-US" altLang="ja-JP" sz="1300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　　　　当日は御前通りの休日入口からお入りください</a:t>
            </a:r>
            <a:endParaRPr lang="en-US" altLang="ja-JP" sz="1300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　　　　ご参加においては体温チェックをさせて頂きます</a:t>
            </a:r>
            <a:endParaRPr lang="zh-CN" altLang="en-US" sz="1300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32653" y="5406261"/>
            <a:ext cx="994183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[</a:t>
            </a:r>
            <a:r>
              <a:rPr lang="zh-CN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会 場</a:t>
            </a:r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]</a:t>
            </a:r>
            <a:endParaRPr lang="zh-CN" altLang="en-US" sz="1843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9510" y="1526069"/>
            <a:ext cx="26821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" dirty="0">
                <a:solidFill>
                  <a:srgbClr val="FBC850"/>
                </a:solidFill>
                <a:latin typeface="HGPSoeiKakugothicUB" pitchFamily="34" charset="-128"/>
                <a:ea typeface="HGPSoeiKakugothicUB" pitchFamily="34" charset="-128"/>
              </a:rPr>
              <a:t>2022</a:t>
            </a:r>
            <a:r>
              <a:rPr lang="ja-JP" altLang="en-US" sz="2200" dirty="0">
                <a:solidFill>
                  <a:srgbClr val="FBC850"/>
                </a:solidFill>
                <a:latin typeface="HGPSoeiKakugothicUB" pitchFamily="34" charset="-128"/>
                <a:ea typeface="HGPSoeiKakugothicUB" pitchFamily="34" charset="-128"/>
              </a:rPr>
              <a:t>年度　講演会　</a:t>
            </a:r>
            <a:endParaRPr lang="zh-CN" altLang="en-US" sz="2200" dirty="0">
              <a:solidFill>
                <a:srgbClr val="FBC850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725" y="5260847"/>
            <a:ext cx="1691489" cy="118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zh-TW" altLang="en-US" sz="1736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参加費無料</a:t>
            </a:r>
          </a:p>
          <a:p>
            <a:pPr algn="ctr">
              <a:lnSpc>
                <a:spcPts val="3000"/>
              </a:lnSpc>
            </a:pPr>
            <a:r>
              <a:rPr lang="zh-TW" altLang="en-US" sz="1736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先着</a:t>
            </a:r>
            <a:r>
              <a:rPr lang="zh-TW" altLang="en-US" sz="32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５０</a:t>
            </a:r>
            <a:r>
              <a:rPr lang="zh-TW" altLang="en-US" sz="1736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名様</a:t>
            </a:r>
          </a:p>
          <a:p>
            <a:pPr algn="ctr">
              <a:lnSpc>
                <a:spcPts val="3000"/>
              </a:lnSpc>
            </a:pPr>
            <a:r>
              <a:rPr lang="zh-TW" altLang="en-US" sz="15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（事前予約制）</a:t>
            </a:r>
            <a:endParaRPr lang="zh-CN" altLang="en-US" sz="15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pic>
        <p:nvPicPr>
          <p:cNvPr id="39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44" y="7567244"/>
            <a:ext cx="2988000" cy="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44" y="7961891"/>
            <a:ext cx="3492000" cy="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44" y="8380067"/>
            <a:ext cx="3852000" cy="8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44" y="8775666"/>
            <a:ext cx="3420000" cy="11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672435" y="7009151"/>
            <a:ext cx="65942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＜講演内容＞</a:t>
            </a:r>
            <a:endParaRPr lang="en-US" altLang="ja-JP" sz="1800" b="1" i="0" dirty="0">
              <a:solidFill>
                <a:srgbClr val="222222"/>
              </a:solidFill>
              <a:effectLst/>
              <a:latin typeface="+mn-ea"/>
            </a:endParaRPr>
          </a:p>
          <a:p>
            <a:pPr algn="l"/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　</a:t>
            </a:r>
            <a:r>
              <a:rPr lang="en-US" altLang="ja-JP" sz="1800" b="1" i="0" dirty="0">
                <a:solidFill>
                  <a:srgbClr val="222222"/>
                </a:solidFill>
                <a:effectLst/>
                <a:latin typeface="+mn-ea"/>
              </a:rPr>
              <a:t>13</a:t>
            </a:r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：</a:t>
            </a:r>
            <a:r>
              <a:rPr lang="en-US" altLang="ja-JP" sz="1800" b="1" i="0" dirty="0">
                <a:solidFill>
                  <a:srgbClr val="222222"/>
                </a:solidFill>
                <a:effectLst/>
                <a:latin typeface="+mn-ea"/>
              </a:rPr>
              <a:t>30</a:t>
            </a:r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～</a:t>
            </a:r>
            <a:r>
              <a:rPr lang="en-US" altLang="ja-JP" sz="1800" b="1" i="0" dirty="0">
                <a:solidFill>
                  <a:srgbClr val="222222"/>
                </a:solidFill>
                <a:effectLst/>
                <a:latin typeface="+mn-ea"/>
              </a:rPr>
              <a:t>14</a:t>
            </a:r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：</a:t>
            </a:r>
            <a:r>
              <a:rPr lang="en-US" altLang="ja-JP" sz="1800" b="1" i="0" dirty="0">
                <a:solidFill>
                  <a:srgbClr val="222222"/>
                </a:solidFill>
                <a:effectLst/>
                <a:latin typeface="+mn-ea"/>
              </a:rPr>
              <a:t>30</a:t>
            </a:r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　愛知県の現状報告</a:t>
            </a:r>
          </a:p>
          <a:p>
            <a:pPr algn="l"/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　佐藤裕紀先生　（一般社団法人愛知県言語聴覚士会　社会局</a:t>
            </a:r>
            <a:endParaRPr lang="en-US" altLang="ja-JP" sz="1800" b="1" i="0" dirty="0">
              <a:solidFill>
                <a:srgbClr val="222222"/>
              </a:solidFill>
              <a:effectLst/>
              <a:latin typeface="+mn-ea"/>
            </a:endParaRPr>
          </a:p>
          <a:p>
            <a:pPr algn="l"/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　障がい児者活動支援部　医療法人御幸会デイケアローズ）</a:t>
            </a:r>
            <a:endParaRPr lang="en-US" altLang="ja-JP" sz="1800" b="1" i="0" dirty="0">
              <a:solidFill>
                <a:srgbClr val="222222"/>
              </a:solidFill>
              <a:effectLst/>
              <a:latin typeface="+mn-ea"/>
            </a:endParaRPr>
          </a:p>
          <a:p>
            <a:pPr algn="l"/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　</a:t>
            </a:r>
            <a:r>
              <a:rPr lang="en-US" altLang="ja-JP" sz="1800" b="1" i="0" dirty="0">
                <a:solidFill>
                  <a:srgbClr val="222222"/>
                </a:solidFill>
                <a:effectLst/>
                <a:latin typeface="+mn-ea"/>
              </a:rPr>
              <a:t>14</a:t>
            </a:r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：</a:t>
            </a:r>
            <a:r>
              <a:rPr lang="en-US" altLang="ja-JP" sz="1800" b="1" i="0" dirty="0">
                <a:solidFill>
                  <a:srgbClr val="222222"/>
                </a:solidFill>
                <a:effectLst/>
                <a:latin typeface="+mn-ea"/>
              </a:rPr>
              <a:t>30</a:t>
            </a:r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～</a:t>
            </a:r>
            <a:r>
              <a:rPr lang="en-US" altLang="ja-JP" sz="1800" b="1" i="0" dirty="0">
                <a:solidFill>
                  <a:srgbClr val="222222"/>
                </a:solidFill>
                <a:effectLst/>
                <a:latin typeface="+mn-ea"/>
              </a:rPr>
              <a:t>15</a:t>
            </a:r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：</a:t>
            </a:r>
            <a:r>
              <a:rPr lang="en-US" altLang="ja-JP" sz="1800" b="1" i="0" dirty="0">
                <a:solidFill>
                  <a:srgbClr val="222222"/>
                </a:solidFill>
                <a:effectLst/>
                <a:latin typeface="+mn-ea"/>
              </a:rPr>
              <a:t>30</a:t>
            </a:r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　広島県の現状報告</a:t>
            </a:r>
          </a:p>
          <a:p>
            <a:pPr indent="152400" algn="l"/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沖田啓子先生（広島国際大学）</a:t>
            </a:r>
          </a:p>
          <a:p>
            <a:pPr algn="l"/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　</a:t>
            </a:r>
            <a:r>
              <a:rPr lang="en-US" altLang="ja-JP" sz="1800" b="1" i="0" dirty="0">
                <a:solidFill>
                  <a:srgbClr val="222222"/>
                </a:solidFill>
                <a:effectLst/>
                <a:latin typeface="+mn-ea"/>
              </a:rPr>
              <a:t>15</a:t>
            </a:r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：</a:t>
            </a:r>
            <a:r>
              <a:rPr lang="en-US" altLang="ja-JP" sz="1800" b="1" i="0" dirty="0">
                <a:solidFill>
                  <a:srgbClr val="222222"/>
                </a:solidFill>
                <a:effectLst/>
                <a:latin typeface="+mn-ea"/>
              </a:rPr>
              <a:t>30</a:t>
            </a:r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～</a:t>
            </a:r>
            <a:r>
              <a:rPr lang="en-US" altLang="ja-JP" sz="1800" b="1" i="0" dirty="0">
                <a:solidFill>
                  <a:srgbClr val="222222"/>
                </a:solidFill>
                <a:effectLst/>
                <a:latin typeface="+mn-ea"/>
              </a:rPr>
              <a:t>16</a:t>
            </a:r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：</a:t>
            </a:r>
            <a:r>
              <a:rPr lang="en-US" altLang="ja-JP" sz="1800" b="1" i="0" dirty="0">
                <a:solidFill>
                  <a:srgbClr val="222222"/>
                </a:solidFill>
                <a:effectLst/>
                <a:latin typeface="+mn-ea"/>
              </a:rPr>
              <a:t>00</a:t>
            </a:r>
            <a:r>
              <a:rPr lang="ja-JP" altLang="en-US" sz="1800" b="1" i="0" dirty="0">
                <a:solidFill>
                  <a:srgbClr val="222222"/>
                </a:solidFill>
                <a:effectLst/>
                <a:latin typeface="+mn-ea"/>
              </a:rPr>
              <a:t>　全体での質疑・意見交換　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79" y="4321629"/>
            <a:ext cx="7840995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99A0AA-6A3A-D3B8-F825-FF2CA1FB5515}"/>
              </a:ext>
            </a:extLst>
          </p:cNvPr>
          <p:cNvSpPr txBox="1"/>
          <p:nvPr/>
        </p:nvSpPr>
        <p:spPr>
          <a:xfrm>
            <a:off x="901404" y="2090507"/>
            <a:ext cx="63177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+mn-ea"/>
              </a:rPr>
              <a:t>失語症者向け意思疎通支援事業の</a:t>
            </a:r>
            <a:endParaRPr kumimoji="1" lang="en-US" altLang="ja-JP" sz="3200" dirty="0">
              <a:latin typeface="+mn-ea"/>
            </a:endParaRPr>
          </a:p>
          <a:p>
            <a:r>
              <a:rPr kumimoji="1" lang="ja-JP" altLang="en-US" sz="3200" dirty="0">
                <a:latin typeface="+mn-ea"/>
              </a:rPr>
              <a:t>現状と展開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B3E5D7-C994-7066-C028-9F84ACB6C61D}"/>
              </a:ext>
            </a:extLst>
          </p:cNvPr>
          <p:cNvSpPr txBox="1"/>
          <p:nvPr/>
        </p:nvSpPr>
        <p:spPr>
          <a:xfrm>
            <a:off x="579060" y="9190525"/>
            <a:ext cx="1467068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申込み方法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D24D34D-AE0E-A564-44E5-DE5CF85BBC3D}"/>
              </a:ext>
            </a:extLst>
          </p:cNvPr>
          <p:cNvSpPr txBox="1"/>
          <p:nvPr/>
        </p:nvSpPr>
        <p:spPr>
          <a:xfrm>
            <a:off x="2355959" y="9199923"/>
            <a:ext cx="3313728" cy="709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hlinkClick r:id="rId12"/>
              </a:rPr>
              <a:t>kyoto.kaiwashien@gmail.com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931BF38-C112-3A7D-123B-ED7B2AA66CA8}"/>
              </a:ext>
            </a:extLst>
          </p:cNvPr>
          <p:cNvSpPr txBox="1"/>
          <p:nvPr/>
        </p:nvSpPr>
        <p:spPr>
          <a:xfrm>
            <a:off x="1380855" y="9720208"/>
            <a:ext cx="52702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お申込みにつきましては、①氏名②ご所属③職種</a:t>
            </a:r>
            <a:endParaRPr kumimoji="1" lang="en-US" altLang="ja-JP" sz="1600" dirty="0"/>
          </a:p>
          <a:p>
            <a:r>
              <a:rPr kumimoji="1" lang="ja-JP" altLang="en-US" sz="1600" dirty="0"/>
              <a:t>④連絡のつくメールアドレスをご記入の上、</a:t>
            </a:r>
            <a:endParaRPr kumimoji="1" lang="en-US" altLang="ja-JP" sz="1600" dirty="0"/>
          </a:p>
          <a:p>
            <a:r>
              <a:rPr kumimoji="1" lang="ja-JP" altLang="en-US" sz="1600" dirty="0"/>
              <a:t>京都府言語聴覚士会　小國宛までお送りください。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2C462D9-0FE2-A63E-7D06-2BAA2977A3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361" y="9269329"/>
            <a:ext cx="1171575" cy="117157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DCF206-58CE-A9A6-3754-AC6DA118367D}"/>
              </a:ext>
            </a:extLst>
          </p:cNvPr>
          <p:cNvSpPr txBox="1"/>
          <p:nvPr/>
        </p:nvSpPr>
        <p:spPr>
          <a:xfrm>
            <a:off x="1478245" y="10593406"/>
            <a:ext cx="4873450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主催：一般社団法人　京都府言語聴覚士会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210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HGPSoeiKakugothicUB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2016-07-29T00:15:58Z</dcterms:created>
  <dcterms:modified xsi:type="dcterms:W3CDTF">2023-01-15T05:08:37Z</dcterms:modified>
</cp:coreProperties>
</file>